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b51c76f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b51c76f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b7e3fc5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b7e3fc5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b51c76f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b51c76f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51c76f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b51c76f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b51c76f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b51c76f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b51c76f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b51c76f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51c76f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51c76f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b51c76fa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b51c76f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b51c76fa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b51c76fa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b51c76f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b51c76f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200" y="744575"/>
            <a:ext cx="4719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Prompt Engineering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834125"/>
            <a:ext cx="47199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Fundamental LLM Concepts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6717" r="7268" t="0"/>
          <a:stretch/>
        </p:blipFill>
        <p:spPr>
          <a:xfrm>
            <a:off x="4719746" y="0"/>
            <a:ext cx="44242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 = Creativity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1152475"/>
            <a:ext cx="5208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 is the same cognitive behavior as creativity, differing only in recognition of its fictitious nature.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Recognition: </a:t>
            </a:r>
            <a:r>
              <a:rPr lang="en"/>
              <a:t>The key difference lies in acknowledging the fictitious element.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Cognitive Behavior: </a:t>
            </a:r>
            <a:r>
              <a:rPr lang="en"/>
              <a:t>Both involve similar mental processes for generating ideas.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Fictitious vs Real: </a:t>
            </a:r>
            <a:r>
              <a:rPr lang="en"/>
              <a:t>How the output is perceived or utilized.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Creative Applications: </a:t>
            </a:r>
            <a:r>
              <a:rPr lang="en"/>
              <a:t>Hallucinations can be channeled into artistic or innovative endeavors.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Context-Dependent:</a:t>
            </a:r>
            <a:r>
              <a:rPr lang="en"/>
              <a:t> The value or risk depends on the context in which it occurs.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50000" l="50194" r="0" t="0"/>
          <a:stretch/>
        </p:blipFill>
        <p:spPr>
          <a:xfrm>
            <a:off x="5283852" y="0"/>
            <a:ext cx="3860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Reductive Operations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0" y="1152475"/>
            <a:ext cx="5318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large amount of text and produce a smaller output. Input is larger than the output.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Summarization: </a:t>
            </a:r>
            <a:r>
              <a:rPr lang="en">
                <a:solidFill>
                  <a:schemeClr val="dk1"/>
                </a:solidFill>
              </a:rPr>
              <a:t>Say the same thing with fewer words.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Can use list, notes, executive summary.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Distillation: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Purify the underlying principles or facts.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Remove all the noise, extract axioms, foundations,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Extraction: </a:t>
            </a:r>
            <a:r>
              <a:rPr lang="en">
                <a:solidFill>
                  <a:schemeClr val="dk1"/>
                </a:solidFill>
              </a:rPr>
              <a:t>Retrieve specific kinds of information.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Question answering, listing names, extracting dates,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Characterizing: </a:t>
            </a:r>
            <a:r>
              <a:rPr lang="en">
                <a:solidFill>
                  <a:schemeClr val="dk1"/>
                </a:solidFill>
              </a:rPr>
              <a:t>Describe the content of the text.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Describe either the text as a whole, or within the subject.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Analyzing: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Find patterns or evaluate against a framework.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Structural analysis, rhetorical analysis,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Evaluation: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Measuring, grading, or judging the content.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Grading papers, evaluating against morals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Critiquing: </a:t>
            </a:r>
            <a:r>
              <a:rPr lang="en">
                <a:solidFill>
                  <a:schemeClr val="dk1"/>
                </a:solidFill>
              </a:rPr>
              <a:t>Provide feedback within the context of the text.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Provide recommendations for improvement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9731" l="0" r="50372" t="0"/>
          <a:stretch/>
        </p:blipFill>
        <p:spPr>
          <a:xfrm>
            <a:off x="5318279" y="0"/>
            <a:ext cx="38257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Operations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1152475"/>
            <a:ext cx="5268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Transmute the input into another format. Input and output are roughly the same size and/or meaning.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Reformatting: </a:t>
            </a:r>
            <a:r>
              <a:rPr lang="en">
                <a:solidFill>
                  <a:schemeClr val="dk1"/>
                </a:solidFill>
              </a:rPr>
              <a:t>Change the presentation only.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Prose to screenplay, XML to JSON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Refactoring: </a:t>
            </a:r>
            <a:r>
              <a:rPr lang="en">
                <a:solidFill>
                  <a:schemeClr val="dk1"/>
                </a:solidFill>
              </a:rPr>
              <a:t>Achieve same results with more efficiency.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Say the same exact thing, but differently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Language Change: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Translate between languages.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English to Russian, C++ to 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Restructuring: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Optimize structure for logical flow, etc.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Change order, add or remove 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Modification: </a:t>
            </a:r>
            <a:r>
              <a:rPr lang="en">
                <a:solidFill>
                  <a:schemeClr val="dk1"/>
                </a:solidFill>
              </a:rPr>
              <a:t>Rewrite copy to achieve different intention.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Change tone, formality, diplomacy, style,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Clarification: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Make something more comprehensible.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Embellish or more clearly articulate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50000" l="50024" r="0" t="0"/>
          <a:stretch/>
        </p:blipFill>
        <p:spPr>
          <a:xfrm>
            <a:off x="5270800" y="0"/>
            <a:ext cx="38732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1152475"/>
            <a:ext cx="5270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large amount of text from a small set of instructions or data. Input is smaller than the output.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Drafting: </a:t>
            </a:r>
            <a:r>
              <a:rPr lang="en">
                <a:solidFill>
                  <a:schemeClr val="dk1"/>
                </a:solidFill>
              </a:rPr>
              <a:t>Generate a draft of some kind of document.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Code, fiction, legal copy, KB, science, storytelling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Planning: </a:t>
            </a:r>
            <a:r>
              <a:rPr lang="en">
                <a:solidFill>
                  <a:schemeClr val="dk1"/>
                </a:solidFill>
              </a:rPr>
              <a:t>Given parameters, come up with plans.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Actions, projects, objectives, missions, constraints, context.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Brainstorming: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Use imagine to list out possibilities.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Ideation, exploration of possibilities, problem solving, hypothesizing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Amplification:</a:t>
            </a:r>
            <a:r>
              <a:rPr lang="en">
                <a:solidFill>
                  <a:schemeClr val="dk1"/>
                </a:solidFill>
              </a:rPr>
              <a:t> Articulate and explicate something further.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Expanding and expounding, riffing on stuff</a:t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Operations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50024" r="0" t="50002"/>
          <a:stretch/>
        </p:blipFill>
        <p:spPr>
          <a:xfrm>
            <a:off x="5270612" y="-128"/>
            <a:ext cx="387338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&amp; Emergent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Bloom’s Taxonomy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0" y="1152475"/>
            <a:ext cx="446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hierarchical model to classify educational learning objectives into varying complexity and specificity.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Remembering: </a:t>
            </a:r>
            <a:r>
              <a:rPr lang="en"/>
              <a:t>Recalling facts and concepts.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Retrieval and regurgitation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Understanding:</a:t>
            </a:r>
            <a:r>
              <a:rPr lang="en"/>
              <a:t> Explaining ideas and concepts.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Connecting words to meanings.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Applying: </a:t>
            </a:r>
            <a:r>
              <a:rPr lang="en"/>
              <a:t>Using information in new situations.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Functional utility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Analyzing:</a:t>
            </a:r>
            <a:r>
              <a:rPr lang="en"/>
              <a:t> Drawing connections among ideas.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Connecting the dots between concepts.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Evaluating:</a:t>
            </a:r>
            <a:r>
              <a:rPr lang="en"/>
              <a:t> Justifying a decision or action.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Explication and articulation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Creating: </a:t>
            </a:r>
            <a:r>
              <a:rPr lang="en"/>
              <a:t>Producing new or original work.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Generating something that did not previously exist.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32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Content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0" y="1152475"/>
            <a:ext cx="5268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Knowledge, facts, concepts, and information that is “embedded” in the model and must be “activated” by correct prompting.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Training Data:</a:t>
            </a:r>
            <a:r>
              <a:rPr lang="en"/>
              <a:t> Latent content only originates from training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World Knowledge: </a:t>
            </a:r>
            <a:r>
              <a:rPr lang="en"/>
              <a:t>General facts and understanding of the world.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Scientific Information:</a:t>
            </a:r>
            <a:r>
              <a:rPr lang="en"/>
              <a:t> Embedded data on scientific principles.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Cultural Knowledge: </a:t>
            </a:r>
            <a:r>
              <a:rPr lang="en"/>
              <a:t>Information on cultures and social norms.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Historical Knowledge: </a:t>
            </a:r>
            <a:r>
              <a:rPr lang="en"/>
              <a:t>Data on past events and figures.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</a:t>
            </a:r>
            <a:r>
              <a:rPr b="1" lang="en">
                <a:solidFill>
                  <a:schemeClr val="accent4"/>
                </a:solidFill>
              </a:rPr>
              <a:t>anguages: </a:t>
            </a:r>
            <a:r>
              <a:rPr lang="en"/>
              <a:t>Language structures, vocabulary, and syntax.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50401" r="0" t="50000"/>
          <a:stretch/>
        </p:blipFill>
        <p:spPr>
          <a:xfrm>
            <a:off x="5299750" y="0"/>
            <a:ext cx="38442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Emergent Capabilities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0" y="1152475"/>
            <a:ext cx="5221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Increasingly large models have “emergent” capabilities that are not explicitly in the training data.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Theory of Mind:</a:t>
            </a:r>
            <a:r>
              <a:rPr lang="en"/>
              <a:t> Understanding the content of minds.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It’s read enough Reddit to understand how humans think.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Implied Cognition: </a:t>
            </a:r>
            <a:r>
              <a:rPr lang="en"/>
              <a:t>Thinking with the right prompting.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Ability to “think” required to accurately predict next token.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Logical Reasoning:</a:t>
            </a:r>
            <a:r>
              <a:rPr lang="en"/>
              <a:t> Inductive and deductive reasoning.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Triangulating principles based on observations, etc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In-Context Learning:</a:t>
            </a:r>
            <a:r>
              <a:rPr lang="en"/>
              <a:t> Use </a:t>
            </a:r>
            <a:r>
              <a:rPr lang="en"/>
              <a:t>information</a:t>
            </a:r>
            <a:r>
              <a:rPr lang="en"/>
              <a:t> not in training.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Quickly adopt and apply truly novel information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50000" l="0" r="49974" t="0"/>
          <a:stretch/>
        </p:blipFill>
        <p:spPr>
          <a:xfrm>
            <a:off x="5266750" y="0"/>
            <a:ext cx="38772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